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sto MT" panose="02040603050505030304" pitchFamily="18" charset="0"/>
      <p:regular r:id="rId12"/>
      <p:bold r:id="rId13"/>
      <p:italic r:id="rId14"/>
      <p:boldItalic r:id="rId15"/>
    </p:embeddedFon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layfair Display" panose="020B0604020202020204" charset="0"/>
      <p:bold r:id="rId24"/>
      <p:boldItalic r:id="rId25"/>
    </p:embeddedFont>
    <p:embeddedFont>
      <p:font typeface="Bahnschrift" panose="020B0502040204020203" pitchFamily="34" charset="0"/>
      <p:regular r:id="rId26"/>
      <p:bold r:id="rId27"/>
    </p:embeddedFont>
    <p:embeddedFont>
      <p:font typeface="Britannic Bold" panose="020B0903060703020204" pitchFamily="34" charset="0"/>
      <p:regular r:id="rId28"/>
    </p:embeddedFont>
    <p:embeddedFont>
      <p:font typeface="Bodoni MT Black" panose="02070A03080606020203" pitchFamily="18" charset="0"/>
      <p:bold r:id="rId29"/>
      <p:boldItalic r:id="rId30"/>
    </p:embeddedFont>
    <p:embeddedFont>
      <p:font typeface="Gill Sans MT Condensed" panose="020B0506020104020203" pitchFamily="34" charset="0"/>
      <p:regular r:id="rId31"/>
    </p:embeddedFont>
    <p:embeddedFont>
      <p:font typeface="Copperplate Gothic Bold" panose="020E0705020206020404" pitchFamily="3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-418" y="-18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08343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i="0" u="none" strike="noStrike" cap="none" dirty="0" smtClean="0">
                <a:solidFill>
                  <a:srgbClr val="D9D9D9"/>
                </a:solidFill>
                <a:latin typeface="Bodoni MT Black" panose="02070A03080606020203" pitchFamily="18" charset="0"/>
                <a:sym typeface="Arial"/>
              </a:rPr>
              <a:t>Team Debugs</a:t>
            </a:r>
            <a:endParaRPr dirty="0">
              <a:latin typeface="Bodoni MT Black" panose="02070A030806060202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48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0"/>
              </a:lnSpc>
            </a:pPr>
            <a:r>
              <a:rPr lang="en-US" sz="6000" b="1" dirty="0" smtClean="0">
                <a:solidFill>
                  <a:srgbClr val="FF0000"/>
                </a:solidFill>
                <a:latin typeface="Copperplate Gothic Bold" panose="020E0705020206020404" pitchFamily="34" charset="0"/>
              </a:rPr>
              <a:t>Sustainability</a:t>
            </a:r>
            <a:endParaRPr lang="en-US" sz="3600" b="1" dirty="0" smtClean="0">
              <a:solidFill>
                <a:srgbClr val="FF0000"/>
              </a:solidFill>
              <a:latin typeface="Copperplate Gothic Bold" panose="020E0705020206020404" pitchFamily="34" charset="0"/>
            </a:endParaRPr>
          </a:p>
          <a:p>
            <a:pPr lvl="0" algn="ctr">
              <a:lnSpc>
                <a:spcPct val="109990"/>
              </a:lnSpc>
            </a:pPr>
            <a:endParaRPr lang="en-US" sz="2800" dirty="0" smtClean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lvl="0" algn="ctr">
              <a:lnSpc>
                <a:spcPct val="109990"/>
              </a:lnSpc>
            </a:pPr>
            <a:r>
              <a:rPr lang="en-US" sz="29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Empowering </a:t>
            </a:r>
            <a:r>
              <a:rPr lang="en-US" sz="2900" dirty="0">
                <a:solidFill>
                  <a:srgbClr val="FFFF00"/>
                </a:solidFill>
                <a:latin typeface="Bahnschrift" panose="020B0502040204020203" pitchFamily="34" charset="0"/>
              </a:rPr>
              <a:t>Individuals to Track and Reduce </a:t>
            </a:r>
            <a:r>
              <a:rPr lang="en-US" sz="29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their </a:t>
            </a:r>
            <a:r>
              <a:rPr lang="en-US" sz="2900" dirty="0">
                <a:solidFill>
                  <a:srgbClr val="FFFF00"/>
                </a:solidFill>
                <a:latin typeface="Bahnschrift" panose="020B0502040204020203" pitchFamily="34" charset="0"/>
              </a:rPr>
              <a:t>Carbon </a:t>
            </a:r>
            <a:r>
              <a:rPr lang="en-US" sz="29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Footprint!!</a:t>
            </a:r>
          </a:p>
          <a:p>
            <a:pPr lvl="0" algn="ctr">
              <a:lnSpc>
                <a:spcPct val="109990"/>
              </a:lnSpc>
            </a:pPr>
            <a:endParaRPr lang="en-US" sz="29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lvl="0" algn="ctr">
              <a:lnSpc>
                <a:spcPct val="109990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Design </a:t>
            </a:r>
            <a:r>
              <a:rPr lang="en-US" sz="2800" dirty="0">
                <a:solidFill>
                  <a:srgbClr val="FFFFFF"/>
                </a:solidFill>
              </a:rPr>
              <a:t>and develop a user-centric </a:t>
            </a:r>
            <a:r>
              <a:rPr lang="en-US" sz="2800" b="1" dirty="0" smtClean="0">
                <a:solidFill>
                  <a:srgbClr val="FFFFFF"/>
                </a:solidFill>
                <a:latin typeface="Britannic Bold" panose="020B0903060703020204" pitchFamily="34" charset="0"/>
              </a:rPr>
              <a:t>Carbon </a:t>
            </a:r>
            <a:r>
              <a:rPr lang="en-US" sz="2800" b="1" dirty="0">
                <a:solidFill>
                  <a:srgbClr val="FFFFFF"/>
                </a:solidFill>
                <a:latin typeface="Britannic Bold" panose="020B0903060703020204" pitchFamily="34" charset="0"/>
              </a:rPr>
              <a:t>Footprint Calculator </a:t>
            </a:r>
            <a:r>
              <a:rPr lang="en-US" sz="2800" b="1" dirty="0" smtClean="0">
                <a:solidFill>
                  <a:srgbClr val="FFFFFF"/>
                </a:solidFill>
                <a:latin typeface="Britannic Bold" panose="020B0903060703020204" pitchFamily="34" charset="0"/>
              </a:rPr>
              <a:t>App</a:t>
            </a:r>
            <a:r>
              <a:rPr lang="en-US" sz="2800" dirty="0" smtClean="0">
                <a:solidFill>
                  <a:srgbClr val="FFFFFF"/>
                </a:solidFill>
              </a:rPr>
              <a:t>  that </a:t>
            </a:r>
            <a:r>
              <a:rPr lang="en-US" sz="2800" dirty="0">
                <a:solidFill>
                  <a:srgbClr val="FFFFFF"/>
                </a:solidFill>
              </a:rPr>
              <a:t>empowers individuals to measure, understand, and reduce their environmental impact. </a:t>
            </a:r>
            <a:r>
              <a:rPr lang="en-US" sz="2800" dirty="0" smtClean="0">
                <a:solidFill>
                  <a:srgbClr val="FFFFFF"/>
                </a:solidFill>
              </a:rPr>
              <a:t>This </a:t>
            </a:r>
            <a:r>
              <a:rPr lang="en-US" sz="2800" dirty="0">
                <a:solidFill>
                  <a:srgbClr val="FFFFFF"/>
                </a:solidFill>
              </a:rPr>
              <a:t>app should go beyond simply calculating emissions—it should promote behavioral change by delivering personalized tips, visualizing eco-goals, and fostering a community-driven approach to sustainability.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1228581" y="1888121"/>
            <a:ext cx="16304653" cy="7729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 smtClean="0">
                <a:solidFill>
                  <a:srgbClr val="FFFFFF"/>
                </a:solidFill>
              </a:rPr>
              <a:t>Carbon </a:t>
            </a:r>
            <a:r>
              <a:rPr lang="en-US" sz="5662" dirty="0" err="1" smtClean="0">
                <a:solidFill>
                  <a:srgbClr val="FFFFFF"/>
                </a:solidFill>
              </a:rPr>
              <a:t>Mitra</a:t>
            </a:r>
            <a:r>
              <a:rPr lang="en-US" sz="5662" dirty="0" smtClean="0">
                <a:solidFill>
                  <a:srgbClr val="FFFFFF"/>
                </a:solidFill>
              </a:rPr>
              <a:t> 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FFFF00"/>
                </a:solidFill>
                <a:latin typeface="Gill Sans MT Condensed" panose="020B0506020104020203" pitchFamily="34" charset="0"/>
              </a:rPr>
              <a:t>Your smart and </a:t>
            </a:r>
            <a:r>
              <a:rPr lang="en-US" sz="4000" b="1" dirty="0" err="1" smtClean="0">
                <a:solidFill>
                  <a:srgbClr val="FFFF00"/>
                </a:solidFill>
                <a:latin typeface="Gill Sans MT Condensed" panose="020B0506020104020203" pitchFamily="34" charset="0"/>
              </a:rPr>
              <a:t>personalised</a:t>
            </a:r>
            <a:r>
              <a:rPr lang="en-US" sz="4000" b="1" dirty="0" smtClean="0">
                <a:solidFill>
                  <a:srgbClr val="FFFF00"/>
                </a:solidFill>
                <a:latin typeface="Gill Sans MT Condensed" panose="020B0506020104020203" pitchFamily="34" charset="0"/>
              </a:rPr>
              <a:t> sustainability companion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  <a:latin typeface="+mn-lt"/>
              </a:rPr>
              <a:t>This App is designed to help users to monitor their daily activities and estimate their carbon emissions , it also provides tips to reduce carbon footprint and visual reports to track the progress over time.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i="0" u="none" strike="noStrike" cap="none" dirty="0" smtClean="0">
              <a:solidFill>
                <a:schemeClr val="bg1"/>
              </a:solidFill>
              <a:latin typeface="+mn-lt"/>
              <a:sym typeface="Arial"/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• A smart, gamified carbon footprint calculator designed to guide, motivate, and reward eco-conscious living.</a:t>
            </a:r>
          </a:p>
          <a:p>
            <a:pPr lvl="0">
              <a:lnSpc>
                <a:spcPct val="109996"/>
              </a:lnSpc>
            </a:pPr>
            <a:endParaRPr lang="en-US" sz="2400" dirty="0" smtClean="0">
              <a:solidFill>
                <a:schemeClr val="bg1"/>
              </a:solidFill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 •  Core </a:t>
            </a:r>
            <a:r>
              <a:rPr lang="en-US" sz="2400" dirty="0">
                <a:solidFill>
                  <a:schemeClr val="bg1"/>
                </a:solidFill>
              </a:rPr>
              <a:t>Features:- Automated Activity Tracking - Integrates with </a:t>
            </a:r>
            <a:r>
              <a:rPr lang="en-US" sz="2400" dirty="0" smtClean="0">
                <a:solidFill>
                  <a:schemeClr val="bg1"/>
                </a:solidFill>
              </a:rPr>
              <a:t>calendars</a:t>
            </a:r>
            <a:r>
              <a:rPr lang="en-US" sz="2400" dirty="0">
                <a:solidFill>
                  <a:schemeClr val="bg1"/>
                </a:solidFill>
              </a:rPr>
              <a:t>, GPS, ride-hailing, and e-commerce apps to </a:t>
            </a:r>
            <a:r>
              <a:rPr lang="en-US" sz="2400" dirty="0" smtClean="0">
                <a:solidFill>
                  <a:schemeClr val="bg1"/>
                </a:solidFill>
              </a:rPr>
              <a:t>estimate emissions passively.  - </a:t>
            </a:r>
            <a:r>
              <a:rPr lang="en-US" sz="2400" dirty="0">
                <a:solidFill>
                  <a:schemeClr val="bg1"/>
                </a:solidFill>
              </a:rPr>
              <a:t>AI-powered lifestyle pattern recognition to reduce manual input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109996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 • Personal </a:t>
            </a:r>
            <a:r>
              <a:rPr lang="en-US" sz="2400" dirty="0">
                <a:solidFill>
                  <a:schemeClr val="bg1"/>
                </a:solidFill>
              </a:rPr>
              <a:t>Climate Assistant  - Region-aware nudges 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Suggests local alternatives for food, transit, and shopping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 • Eco-Habit Gamification - Earn points, badges, and streaks for low-carbon actions.  - Join social challenges with friends, colleges, and neighborhoods.</a:t>
            </a:r>
          </a:p>
          <a:p>
            <a:pPr lvl="0">
              <a:lnSpc>
                <a:spcPct val="109996"/>
              </a:lnSpc>
            </a:pPr>
            <a:endParaRPr lang="en-US" sz="2400" dirty="0" smtClean="0">
              <a:solidFill>
                <a:schemeClr val="bg1"/>
              </a:solidFill>
            </a:endParaRP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• Carbon </a:t>
            </a:r>
            <a:r>
              <a:rPr lang="en-US" sz="2400" dirty="0">
                <a:solidFill>
                  <a:schemeClr val="bg1"/>
                </a:solidFill>
              </a:rPr>
              <a:t>Diary Visualization  - Color-coded timeline of emission </a:t>
            </a:r>
            <a:r>
              <a:rPr lang="en-US" sz="2400" dirty="0" smtClean="0">
                <a:solidFill>
                  <a:schemeClr val="bg1"/>
                </a:solidFill>
              </a:rPr>
              <a:t>levels, which Highlights </a:t>
            </a:r>
            <a:r>
              <a:rPr lang="en-US" sz="2400" dirty="0">
                <a:solidFill>
                  <a:schemeClr val="bg1"/>
                </a:solidFill>
              </a:rPr>
              <a:t>“high-carbon” days with AI-generated improvement tips.</a:t>
            </a:r>
          </a:p>
          <a:p>
            <a:pPr lvl="0">
              <a:lnSpc>
                <a:spcPct val="109996"/>
              </a:lnSpc>
            </a:pPr>
            <a:endParaRPr lang="en-US" sz="2400" dirty="0" smtClean="0">
              <a:solidFill>
                <a:srgbClr val="FFFF00"/>
              </a:solidFill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7349568" y="3655054"/>
            <a:ext cx="5917239" cy="2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US"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15516" y="4337732"/>
            <a:ext cx="9130784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0424"/>
            <a:ext cx="5164428" cy="81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6197917" y="333560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1970467" y="2012747"/>
            <a:ext cx="11992333" cy="7357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</a:t>
            </a:r>
            <a:r>
              <a:rPr lang="en-US" sz="5662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DIAGRAM</a:t>
            </a:r>
          </a:p>
          <a:p>
            <a:pPr marR="0" lvl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Launch App - The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opens the Carbon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Mitra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 on their device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marR="0" lvl="0" indent="-51435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9996"/>
              </a:lnSpc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User Registration /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LoginNew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users create an account using email,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phone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number.Returning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log in to access their data and progress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09996"/>
              </a:lnSpc>
            </a:pPr>
            <a:endParaRPr lang="en-US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9996"/>
              </a:lnSpc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Home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After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login, users land on the Dashboard, the central hub of the app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It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an overview of the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user’s:Carbon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footprint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, Total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points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 Suggested actions Access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all other app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modules.</a:t>
            </a:r>
          </a:p>
          <a:p>
            <a:pPr algn="ctr">
              <a:lnSpc>
                <a:spcPct val="109996"/>
              </a:lnSpc>
            </a:pPr>
            <a:endParaRPr lang="en-US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9996"/>
              </a:lnSpc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Calculator Users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details about their daily habits, such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as, Transport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(car, bus, bike, etc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 Electricity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water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usage,  Food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 (veg, non-veg, local produce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Shopping habits and the calculator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estimates the carbon footprint based on input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6938888" y="3522474"/>
            <a:ext cx="4884042" cy="2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r>
              <a:rPr lang="en-US" dirty="0" smtClean="0"/>
              <a:t>1</a:t>
            </a:r>
            <a:endParaRPr sz="2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-154546" y="-2086376"/>
            <a:ext cx="18300878" cy="754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</a:t>
            </a:r>
            <a:r>
              <a:rPr lang="en-US" sz="5662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NOVELTY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00"/>
                </a:solidFill>
                <a:latin typeface="Calisto MT" panose="02040603050505030304" pitchFamily="18" charset="0"/>
              </a:rPr>
              <a:t>Features </a:t>
            </a:r>
            <a:endParaRPr lang="en-US" sz="2400" b="1" dirty="0">
              <a:solidFill>
                <a:srgbClr val="FFFF00"/>
              </a:solidFill>
              <a:latin typeface="Calisto MT" panose="02040603050505030304" pitchFamily="18" charset="0"/>
            </a:endParaRPr>
          </a:p>
          <a:p>
            <a:pPr lvl="0">
              <a:lnSpc>
                <a:spcPct val="109996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• Smart </a:t>
            </a:r>
            <a:r>
              <a:rPr lang="en-US" sz="2200" dirty="0">
                <a:solidFill>
                  <a:srgbClr val="FFFFFF"/>
                </a:solidFill>
              </a:rPr>
              <a:t>Carbon Tracking- Passive activity tracking using GPS, calendar, and receipts.- AI estimation of daily emissions based on lifestyle </a:t>
            </a:r>
            <a:r>
              <a:rPr lang="en-US" sz="2200" dirty="0" smtClean="0">
                <a:solidFill>
                  <a:srgbClr val="FFFFFF"/>
                </a:solidFill>
              </a:rPr>
              <a:t>data.</a:t>
            </a:r>
          </a:p>
          <a:p>
            <a:pPr lvl="0">
              <a:lnSpc>
                <a:spcPct val="109996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•   Personal Climate Coach- Localized sustainability prompts (e.g. “Switch to walking—Delhi’s air quality is poor today.”)- Personalized eco-goals tailored to the user's habits and environment.</a:t>
            </a:r>
          </a:p>
          <a:p>
            <a:pPr lvl="0">
              <a:lnSpc>
                <a:spcPct val="109996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•	 </a:t>
            </a:r>
            <a:r>
              <a:rPr lang="en-US" sz="2200" dirty="0">
                <a:solidFill>
                  <a:srgbClr val="FFFFFF"/>
                </a:solidFill>
              </a:rPr>
              <a:t>Visual Emission Diary- Color-coded timeline showing good vs high-carbon days.  Insights and suggestions from AI to improve carbon scores over time.</a:t>
            </a:r>
          </a:p>
          <a:p>
            <a:pPr lvl="0">
              <a:lnSpc>
                <a:spcPct val="109996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• Gamified </a:t>
            </a:r>
            <a:r>
              <a:rPr lang="en-US" sz="2200" dirty="0">
                <a:solidFill>
                  <a:srgbClr val="FFFFFF"/>
                </a:solidFill>
              </a:rPr>
              <a:t>Experience- Earn points and badges for sustainable behavior.- Eco-streaks and community challenges that promote friendly competition</a:t>
            </a:r>
            <a:r>
              <a:rPr lang="en-US" sz="2200" dirty="0" smtClean="0">
                <a:solidFill>
                  <a:srgbClr val="FFFFFF"/>
                </a:solidFill>
              </a:rPr>
              <a:t>.</a:t>
            </a:r>
          </a:p>
          <a:p>
            <a:pPr lvl="0">
              <a:lnSpc>
                <a:spcPct val="109996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• </a:t>
            </a:r>
            <a:r>
              <a:rPr lang="en-US" sz="2200" dirty="0">
                <a:solidFill>
                  <a:srgbClr val="FFFFFF"/>
                </a:solidFill>
              </a:rPr>
              <a:t>Reward Ecosystem- Redeem points for green products, donations, tree-planting credits.- Partner network of sustainable brands and services.</a:t>
            </a:r>
          </a:p>
          <a:p>
            <a:pPr lvl="0">
              <a:lnSpc>
                <a:spcPct val="109996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•  </a:t>
            </a:r>
            <a:r>
              <a:rPr lang="en-US" sz="2200" dirty="0">
                <a:solidFill>
                  <a:srgbClr val="FFFFFF"/>
                </a:solidFill>
              </a:rPr>
              <a:t>Social Sustainability- Share progress with friends or form “green squads”.- Neighborhood and college leaderboards to build momentum.</a:t>
            </a:r>
          </a:p>
          <a:p>
            <a:pPr lvl="0">
              <a:lnSpc>
                <a:spcPct val="109996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•. </a:t>
            </a:r>
            <a:r>
              <a:rPr lang="en-US" sz="2200" dirty="0">
                <a:solidFill>
                  <a:srgbClr val="FFFFFF"/>
                </a:solidFill>
              </a:rPr>
              <a:t>Offline &amp; Low-Data Mode- Works seamlessly in low-connectivity regions.- Syncs later to keep user experience smooth and </a:t>
            </a:r>
            <a:r>
              <a:rPr lang="en-US" sz="2200" dirty="0" smtClean="0">
                <a:solidFill>
                  <a:srgbClr val="FFFFFF"/>
                </a:solidFill>
              </a:rPr>
              <a:t>inclusive.</a:t>
            </a:r>
          </a:p>
          <a:p>
            <a:pPr lvl="0">
              <a:lnSpc>
                <a:spcPct val="109996"/>
              </a:lnSpc>
            </a:pPr>
            <a:endParaRPr lang="en-US" sz="2200" dirty="0" smtClean="0">
              <a:solidFill>
                <a:srgbClr val="FFFFFF"/>
              </a:solidFill>
            </a:endParaRPr>
          </a:p>
          <a:p>
            <a:pPr lvl="0" algn="ctr">
              <a:lnSpc>
                <a:spcPct val="109996"/>
              </a:lnSpc>
            </a:pPr>
            <a:r>
              <a:rPr lang="en-US" sz="2500" dirty="0" smtClean="0">
                <a:solidFill>
                  <a:srgbClr val="FF0000"/>
                </a:solidFill>
              </a:rPr>
              <a:t>Novelty</a:t>
            </a: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•	Personalized </a:t>
            </a:r>
            <a:r>
              <a:rPr lang="en-US" sz="2400" dirty="0">
                <a:solidFill>
                  <a:schemeClr val="bg1"/>
                </a:solidFill>
              </a:rPr>
              <a:t>Eco-Scorecard </a:t>
            </a:r>
          </a:p>
          <a:p>
            <a:pPr lvl="0">
              <a:lnSpc>
                <a:spcPct val="109996"/>
              </a:lnSpc>
            </a:pPr>
            <a:r>
              <a:rPr lang="en-US" sz="2400" dirty="0">
                <a:solidFill>
                  <a:schemeClr val="bg1"/>
                </a:solidFill>
              </a:rPr>
              <a:t>•	Eco Tips Based on Local </a:t>
            </a:r>
            <a:r>
              <a:rPr lang="en-US" sz="2400" dirty="0" smtClean="0">
                <a:solidFill>
                  <a:schemeClr val="bg1"/>
                </a:solidFill>
              </a:rPr>
              <a:t>Data  </a:t>
            </a: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•</a:t>
            </a:r>
            <a:r>
              <a:rPr lang="en-US" sz="2400" dirty="0">
                <a:solidFill>
                  <a:schemeClr val="bg1"/>
                </a:solidFill>
              </a:rPr>
              <a:t>	Passive Tracking-Most calculators require manual inputs this one integrates real-world data smartly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•           Localization-Tailors recommendations based on city, air quality, transport systems, regional habits.</a:t>
            </a:r>
          </a:p>
          <a:p>
            <a:pPr lvl="0" algn="ctr">
              <a:lnSpc>
                <a:spcPct val="109996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|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351817" y="1934174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5100998" y="628900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Team Debugs</a:t>
            </a:r>
            <a:r>
              <a:rPr lang="en-US" sz="5662" b="0" i="0" u="none" strike="noStrike" cap="none" dirty="0" smtClean="0">
                <a:solidFill>
                  <a:srgbClr val="FF0000"/>
                </a:solidFill>
                <a:latin typeface="Bookman Old Style" panose="02050604050505020204" pitchFamily="18" charset="0"/>
                <a:sym typeface="Arial"/>
              </a:rPr>
              <a:t> </a:t>
            </a:r>
            <a:endParaRPr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244699" y="3021928"/>
            <a:ext cx="18403909" cy="216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220" b="1" dirty="0" err="1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Kumkum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Chauhan  -  Email </a:t>
            </a:r>
            <a:r>
              <a:rPr lang="en-US" sz="4220" b="1" dirty="0" smtClean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</a:rPr>
              <a:t>id- 2024149619.kumkum@ug.sharda.ac.in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r>
              <a:rPr lang="en-US" sz="4220" b="1" i="0" u="none" strike="noStrike" cap="none" dirty="0" err="1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Pavni</a:t>
            </a:r>
            <a:r>
              <a:rPr lang="en-US" sz="4220" b="1" i="0" u="none" strike="noStrike" cap="none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Singh                    Emai</a:t>
            </a:r>
            <a:r>
              <a:rPr lang="en-US" sz="4220" b="1" dirty="0" smtClean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 id – </a:t>
            </a:r>
            <a:r>
              <a:rPr lang="en-US" sz="4220" b="1" dirty="0" smtClean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</a:rPr>
              <a:t>2024205922.pavni@ug.sharda.ac.in</a:t>
            </a:r>
            <a:r>
              <a:rPr lang="en-US" sz="4220" b="1" i="0" u="none" strike="noStrike" cap="none" dirty="0" smtClean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 smtClean="0">
                <a:solidFill>
                  <a:srgbClr val="D9D9D9"/>
                </a:solidFill>
                <a:latin typeface="+mn-lt"/>
                <a:sym typeface="Playfair Display"/>
              </a:rPr>
              <a:t>Contact no. 9520588400 , 9068746728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461</Words>
  <Application>Microsoft Office PowerPoint</Application>
  <PresentationFormat>Custom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Calisto MT</vt:lpstr>
      <vt:lpstr>Bookman Old Style</vt:lpstr>
      <vt:lpstr>Calibri</vt:lpstr>
      <vt:lpstr>Playfair Display</vt:lpstr>
      <vt:lpstr>Bahnschrift</vt:lpstr>
      <vt:lpstr>Britannic Bold</vt:lpstr>
      <vt:lpstr>Bodoni MT Black</vt:lpstr>
      <vt:lpstr>Gill Sans MT Condensed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Akarsh Singh</dc:creator>
  <cp:lastModifiedBy>917297852042</cp:lastModifiedBy>
  <cp:revision>18</cp:revision>
  <dcterms:created xsi:type="dcterms:W3CDTF">2006-08-16T00:00:00Z</dcterms:created>
  <dcterms:modified xsi:type="dcterms:W3CDTF">2025-07-02T11:36:17Z</dcterms:modified>
</cp:coreProperties>
</file>